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notesMasterIdLst>
    <p:notesMasterId r:id="rId3"/>
  </p:notesMasterIdLst>
  <p:sldIdLst>
    <p:sldId id="262" r:id="rId2"/>
  </p:sldIdLst>
  <p:sldSz cx="12192000" cy="6858000"/>
  <p:notesSz cx="6858000" cy="12192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Trebuchet MS" panose="020B0603020202020204" pitchFamily="34" charset="0"/>
      <p:regular r:id="rId8"/>
      <p:bold r:id="rId9"/>
      <p:italic r:id="rId10"/>
      <p:boldItalic r:id="rId11"/>
    </p:embeddedFont>
    <p:embeddedFont>
      <p:font typeface="Wingdings 3" panose="05040102010807070707" pitchFamily="18" charset="2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2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921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7149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09112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918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92970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073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5514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013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758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554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533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473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738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055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513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3/19/2026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686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3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135" y="5933768"/>
            <a:ext cx="390427" cy="47613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1142317"/>
            <a:ext cx="3750007" cy="2577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30"/>
              </a:lnSpc>
              <a:buNone/>
            </a:pPr>
            <a:r>
              <a:rPr lang="en-US" sz="1763" b="1" dirty="0">
                <a:solidFill>
                  <a:srgbClr val="A2E2CA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Technical Quick Guide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76131" y="1546731"/>
            <a:ext cx="3453110" cy="417626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655"/>
              </a:lnSpc>
              <a:spcBef>
                <a:spcPts val="1133"/>
              </a:spcBef>
              <a:buNone/>
            </a:pPr>
            <a:r>
              <a:rPr lang="en-US" sz="3173" b="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Turning Technical Debt Into Well Architected, Available, and Secure IT Ecosystems in Corporate  and SAAS Compute Environments.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4837490" y="476131"/>
            <a:ext cx="2164809" cy="2856786"/>
          </a:xfrm>
          <a:prstGeom prst="rect">
            <a:avLst/>
          </a:prstGeom>
          <a:noFill/>
          <a:ln w="25400">
            <a:solidFill>
              <a:srgbClr val="A2E2CA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6" name="Object 5"/>
          <p:cNvSpPr/>
          <p:nvPr/>
        </p:nvSpPr>
        <p:spPr>
          <a:xfrm>
            <a:off x="5123169" y="736614"/>
            <a:ext cx="1857546" cy="15494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221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Cyber Compliance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5123169" y="980830"/>
            <a:ext cx="1857546" cy="19016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1142"/>
              </a:lnSpc>
              <a:spcBef>
                <a:spcPts val="689"/>
              </a:spcBef>
              <a:buSzPct val="100000"/>
              <a:buChar char="•"/>
            </a:pPr>
            <a:r>
              <a:rPr lang="en-US" sz="881" b="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SOX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ISO 27001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CMMC 2.0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FedRamp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SOC2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PCI/DSS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NIST/FIPS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FIPS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Tenable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Qualys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Risk and Compliance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7192751" y="476131"/>
            <a:ext cx="2164809" cy="2856786"/>
          </a:xfrm>
          <a:prstGeom prst="rect">
            <a:avLst/>
          </a:prstGeom>
          <a:noFill/>
          <a:ln w="25400">
            <a:solidFill>
              <a:srgbClr val="A2E2CA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9" name="Object 8"/>
          <p:cNvSpPr/>
          <p:nvPr/>
        </p:nvSpPr>
        <p:spPr>
          <a:xfrm>
            <a:off x="7478430" y="736614"/>
            <a:ext cx="1857546" cy="15494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221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Backoffice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7478430" y="980830"/>
            <a:ext cx="1857546" cy="17259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1142"/>
              </a:lnSpc>
              <a:spcBef>
                <a:spcPts val="689"/>
              </a:spcBef>
              <a:buSzPct val="100000"/>
              <a:buChar char="•"/>
            </a:pPr>
            <a:r>
              <a:rPr lang="en-US" sz="881" b="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Windows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Office 365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MacOS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Teams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MSSQL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Sharepoint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InTune  and Jamf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Beyond Trtust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Dell, Apple, Lenovo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MS Project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9548012" y="476131"/>
            <a:ext cx="2164809" cy="2856786"/>
          </a:xfrm>
          <a:prstGeom prst="rect">
            <a:avLst/>
          </a:prstGeom>
          <a:noFill/>
          <a:ln w="25400">
            <a:solidFill>
              <a:srgbClr val="A2E2CA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12" name="Object 11"/>
          <p:cNvSpPr/>
          <p:nvPr/>
        </p:nvSpPr>
        <p:spPr>
          <a:xfrm>
            <a:off x="9833691" y="736614"/>
            <a:ext cx="1857546" cy="15494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221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Applications</a:t>
            </a: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9833691" y="980830"/>
            <a:ext cx="1857546" cy="19016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1142"/>
              </a:lnSpc>
              <a:spcBef>
                <a:spcPts val="689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Service Now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SAP ERP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Concur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Netsuite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Workday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Oracle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Jira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Manage Engines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SolarWinds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New Relic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Axonius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4837490" y="3523369"/>
            <a:ext cx="2164809" cy="2856786"/>
          </a:xfrm>
          <a:prstGeom prst="rect">
            <a:avLst/>
          </a:prstGeom>
          <a:noFill/>
          <a:ln w="25400">
            <a:solidFill>
              <a:srgbClr val="A2E2CA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15" name="Object 14"/>
          <p:cNvSpPr/>
          <p:nvPr/>
        </p:nvSpPr>
        <p:spPr>
          <a:xfrm>
            <a:off x="5123169" y="3783852"/>
            <a:ext cx="1857546" cy="15494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221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Infrastructure/Cloud</a:t>
            </a:r>
            <a:endParaRPr lang="en-US" dirty="0"/>
          </a:p>
        </p:txBody>
      </p:sp>
      <p:sp>
        <p:nvSpPr>
          <p:cNvPr id="16" name="Object 15"/>
          <p:cNvSpPr/>
          <p:nvPr/>
        </p:nvSpPr>
        <p:spPr>
          <a:xfrm>
            <a:off x="5123169" y="4028068"/>
            <a:ext cx="1857546" cy="20465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1142"/>
              </a:lnSpc>
              <a:spcBef>
                <a:spcPts val="689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AWS, Azure, GCP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Dell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VMware(Broadcom)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Docker/Terraform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Jenkins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Veeam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NetApp/EMC Storage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Pure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Commvault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Public and Private DC Management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Premise to Cloud Transitions</a:t>
            </a:r>
            <a:endParaRPr lang="en-US" dirty="0"/>
          </a:p>
        </p:txBody>
      </p:sp>
      <p:sp>
        <p:nvSpPr>
          <p:cNvPr id="17" name="Object 16"/>
          <p:cNvSpPr/>
          <p:nvPr/>
        </p:nvSpPr>
        <p:spPr>
          <a:xfrm>
            <a:off x="7192751" y="3523369"/>
            <a:ext cx="2164809" cy="2856786"/>
          </a:xfrm>
          <a:prstGeom prst="rect">
            <a:avLst/>
          </a:prstGeom>
          <a:noFill/>
          <a:ln w="25400">
            <a:solidFill>
              <a:srgbClr val="A2E2CA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18" name="Object 17"/>
          <p:cNvSpPr/>
          <p:nvPr/>
        </p:nvSpPr>
        <p:spPr>
          <a:xfrm>
            <a:off x="7478430" y="3783852"/>
            <a:ext cx="1857546" cy="15494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221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Network/Teleco</a:t>
            </a:r>
            <a:endParaRPr lang="en-US" dirty="0"/>
          </a:p>
        </p:txBody>
      </p:sp>
      <p:sp>
        <p:nvSpPr>
          <p:cNvPr id="19" name="Object 18"/>
          <p:cNvSpPr/>
          <p:nvPr/>
        </p:nvSpPr>
        <p:spPr>
          <a:xfrm>
            <a:off x="7478430" y="4028068"/>
            <a:ext cx="1857546" cy="19016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1142"/>
              </a:lnSpc>
              <a:spcBef>
                <a:spcPts val="689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Cisco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Genesys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Dialpad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Nortel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8x8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Mitel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Palo Alto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Juniper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Zoom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 A/V and  Recording Solutions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Aruba WAP</a:t>
            </a:r>
            <a:endParaRPr lang="en-US" dirty="0"/>
          </a:p>
        </p:txBody>
      </p:sp>
      <p:sp>
        <p:nvSpPr>
          <p:cNvPr id="20" name="Object 19"/>
          <p:cNvSpPr/>
          <p:nvPr/>
        </p:nvSpPr>
        <p:spPr>
          <a:xfrm>
            <a:off x="9548012" y="3523369"/>
            <a:ext cx="2164809" cy="2856786"/>
          </a:xfrm>
          <a:prstGeom prst="rect">
            <a:avLst/>
          </a:prstGeom>
          <a:noFill/>
          <a:ln w="25400">
            <a:solidFill>
              <a:srgbClr val="A2E2CA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21" name="Object 20"/>
          <p:cNvSpPr/>
          <p:nvPr/>
        </p:nvSpPr>
        <p:spPr>
          <a:xfrm>
            <a:off x="9833691" y="3783852"/>
            <a:ext cx="1857546" cy="15494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221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Security</a:t>
            </a:r>
            <a:endParaRPr lang="en-US" dirty="0"/>
          </a:p>
        </p:txBody>
      </p:sp>
      <p:sp>
        <p:nvSpPr>
          <p:cNvPr id="22" name="Object 21"/>
          <p:cNvSpPr/>
          <p:nvPr/>
        </p:nvSpPr>
        <p:spPr>
          <a:xfrm>
            <a:off x="9833691" y="4028068"/>
            <a:ext cx="1857546" cy="20773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1142"/>
              </a:lnSpc>
              <a:spcBef>
                <a:spcPts val="689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Netscope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CyberArch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Tanium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Zscaler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Venifi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Invanti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Kiteworks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Palo Alto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Fortinet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Proofpoint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Sentinel</a:t>
            </a:r>
          </a:p>
          <a:p>
            <a:pPr marL="242900" indent="-242900" algn="l">
              <a:lnSpc>
                <a:spcPts val="1142"/>
              </a:lnSpc>
              <a:spcBef>
                <a:spcPts val="238"/>
              </a:spcBef>
              <a:buSzPct val="100000"/>
              <a:buChar char="•"/>
            </a:pPr>
            <a:r>
              <a:rPr lang="en-US" sz="881" dirty="0">
                <a:solidFill>
                  <a:srgbClr val="FFFFFF">
                    <a:alpha val="9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Defender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947</TotalTime>
  <Words>150</Words>
  <Application>Microsoft Office PowerPoint</Application>
  <PresentationFormat>Widescreen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Lato</vt:lpstr>
      <vt:lpstr>Trebuchet MS</vt:lpstr>
      <vt:lpstr>Wingdings 3</vt:lpstr>
      <vt:lpstr>Arial</vt:lpstr>
      <vt:lpstr>Facet</vt:lpstr>
      <vt:lpstr>PowerPoint Presentation</vt:lpstr>
    </vt:vector>
  </TitlesOfParts>
  <Company>Beautiful.ai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Larry Bump Overview</dc:title>
  <dc:subject>Larry Bump Overview</dc:subject>
  <dc:creator>Laurence Bump</dc:creator>
  <cp:lastModifiedBy>Laurence Bump</cp:lastModifiedBy>
  <cp:revision>11</cp:revision>
  <dcterms:created xsi:type="dcterms:W3CDTF">2025-06-05T13:18:39Z</dcterms:created>
  <dcterms:modified xsi:type="dcterms:W3CDTF">2026-03-19T16:21:48Z</dcterms:modified>
</cp:coreProperties>
</file>