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autoCompressPictures="0">
  <p:sldMasterIdLst>
    <p:sldMasterId id="2147483708" r:id="rId1"/>
  </p:sldMasterIdLst>
  <p:notesMasterIdLst>
    <p:notesMasterId r:id="rId3"/>
  </p:notesMasterIdLst>
  <p:sldIdLst>
    <p:sldId id="262" r:id="rId2"/>
  </p:sldIdLst>
  <p:sldSz cx="12192000" cy="6858000"/>
  <p:notesSz cx="6858000" cy="12192000"/>
  <p:embeddedFontLst>
    <p:embeddedFont>
      <p:font typeface="Lato" panose="020F0502020204030203" pitchFamily="34" charset="0"/>
      <p:regular r:id="rId4"/>
      <p:bold r:id="rId5"/>
      <p:italic r:id="rId6"/>
      <p:boldItalic r:id="rId7"/>
    </p:embeddedFont>
    <p:embeddedFont>
      <p:font typeface="Trebuchet MS" panose="020B0603020202020204" pitchFamily="34" charset="0"/>
      <p:regular r:id="rId8"/>
      <p:bold r:id="rId9"/>
      <p:italic r:id="rId10"/>
      <p:boldItalic r:id="rId11"/>
    </p:embeddedFont>
    <p:embeddedFont>
      <p:font typeface="Wingdings 3" panose="05040102010807070707" pitchFamily="18" charset="2"/>
      <p:regular r:id="rId12"/>
    </p:embeddedFont>
  </p:embeddedFontLst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992" autoAdjust="0"/>
    <p:restoredTop sz="94613"/>
  </p:normalViewPr>
  <p:slideViewPr>
    <p:cSldViewPr snapToGrid="0" snapToObjects="1">
      <p:cViewPr varScale="1">
        <p:scale>
          <a:sx n="102" d="100"/>
          <a:sy n="102" d="100"/>
        </p:scale>
        <p:origin x="140" y="28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5.fntdata"/><Relationship Id="rId13" Type="http://schemas.openxmlformats.org/officeDocument/2006/relationships/presProps" Target="presProps.xml"/><Relationship Id="rId3" Type="http://schemas.openxmlformats.org/officeDocument/2006/relationships/notesMaster" Target="notesMasters/notesMaster1.xml"/><Relationship Id="rId7" Type="http://schemas.openxmlformats.org/officeDocument/2006/relationships/font" Target="fonts/font4.fntdata"/><Relationship Id="rId12" Type="http://schemas.openxmlformats.org/officeDocument/2006/relationships/font" Target="fonts/font9.fntdata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font" Target="fonts/font3.fntdata"/><Relationship Id="rId11" Type="http://schemas.openxmlformats.org/officeDocument/2006/relationships/font" Target="fonts/font8.fntdata"/><Relationship Id="rId5" Type="http://schemas.openxmlformats.org/officeDocument/2006/relationships/font" Target="fonts/font2.fntdata"/><Relationship Id="rId15" Type="http://schemas.openxmlformats.org/officeDocument/2006/relationships/theme" Target="theme/theme1.xml"/><Relationship Id="rId10" Type="http://schemas.openxmlformats.org/officeDocument/2006/relationships/font" Target="fonts/font7.fntdata"/><Relationship Id="rId4" Type="http://schemas.openxmlformats.org/officeDocument/2006/relationships/font" Target="fonts/font1.fntdata"/><Relationship Id="rId9" Type="http://schemas.openxmlformats.org/officeDocument/2006/relationships/font" Target="fonts/font6.fntdata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5082264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sp>
          <p:nvSpPr>
            <p:cNvPr id="15" name="Freeform 14"/>
            <p:cNvSpPr/>
            <p:nvPr/>
          </p:nvSpPr>
          <p:spPr>
            <a:xfrm>
              <a:off x="0" y="-7862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cxnSp>
          <p:nvCxnSpPr>
            <p:cNvPr id="19" name="Straight Connector 18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0" name="Straight Connector 19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Isosceles Triangle 22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AD6EE87-EBD5-4F12-A48A-63ACA297AC8F}" type="datetimeFigureOut">
              <a:rPr lang="en-US" smtClean="0"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3992190"/>
      </p:ext>
    </p:extLst>
  </p:cSld>
  <p:clrMapOvr>
    <a:masterClrMapping/>
  </p:clrMapOvr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63714932"/>
      </p:ext>
    </p:extLst>
  </p:cSld>
  <p:clrMapOvr>
    <a:masterClrMapping/>
  </p:clrMapOvr>
  <p:hf sldNum="0" hdr="0" ftr="0" dt="0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4090911217"/>
      </p:ext>
    </p:extLst>
  </p:cSld>
  <p:clrMapOvr>
    <a:masterClrMapping/>
  </p:clrMapOvr>
  <p:hf sldNum="0" hdr="0" ftr="0" dt="0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25391898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809297083"/>
      </p:ext>
    </p:extLst>
  </p:cSld>
  <p:clrMapOvr>
    <a:masterClrMapping/>
  </p:clrMapOvr>
  <p:hf sldNum="0" hdr="0" ftr="0" dt="0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0298CD5-6C1E-4009-B41F-6DF62E31D3BE}" type="datetimeFigureOut">
              <a:rPr lang="en-US" smtClean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6407386"/>
      </p:ext>
    </p:extLst>
  </p:cSld>
  <p:clrMapOvr>
    <a:masterClrMapping/>
  </p:clrMapOvr>
  <p:hf sldNum="0" hdr="0" ftr="0" dt="0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CD73815-2707-4475-8F1A-B873CB631BB4}" type="datetimeFigureOut">
              <a:rPr lang="en-US" smtClean="0"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0955146"/>
      </p:ext>
    </p:extLst>
  </p:cSld>
  <p:clrMapOvr>
    <a:masterClrMapping/>
  </p:clrMapOvr>
  <p:hf sldNum="0" hdr="0" ftr="0" dt="0"/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A4AFB99-0EAB-4182-AFF8-E214C82A68F6}" type="datetimeFigureOut">
              <a:rPr lang="en-US" smtClean="0"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74201397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D3794B-289A-4A80-97D7-111025398D45}" type="datetimeFigureOut">
              <a:rPr lang="en-US" smtClean="0"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27875897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61015F-7CC6-4D0A-9D87-873EA4C304CC}" type="datetimeFigureOut">
              <a:rPr lang="en-US" smtClean="0"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7655546"/>
      </p:ext>
    </p:extLst>
  </p:cSld>
  <p:clrMapOvr>
    <a:masterClrMapping/>
  </p:clrMapOvr>
  <p:hf sldNum="0" hdr="0" ftr="0" dt="0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C6A301-0538-44EC-B09D-202E1042A48B}" type="datetimeFigureOut">
              <a:rPr lang="en-US" smtClean="0"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30953368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89574A-8875-45EF-8EA2-3CAA0F7ABC4C}" type="datetimeFigureOut">
              <a:rPr lang="en-US" smtClean="0"/>
              <a:t>3/19/2026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94547361"/>
      </p:ext>
    </p:extLst>
  </p:cSld>
  <p:clrMapOvr>
    <a:masterClrMapping/>
  </p:clrMapOvr>
  <p:hf sldNum="0" hdr="0" ftr="0" dt="0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EF4D4C-5367-4C26-9E2B-D8088D7FCA81}" type="datetimeFigureOut">
              <a:rPr lang="en-US" smtClean="0"/>
              <a:t>3/19/2026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73838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E91E96-98B0-4413-9547-46F3504108EF}" type="datetimeFigureOut">
              <a:rPr lang="en-US" smtClean="0"/>
              <a:t>3/19/2026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3305595"/>
      </p:ext>
    </p:extLst>
  </p:cSld>
  <p:clrMapOvr>
    <a:masterClrMapping/>
  </p:clrMapOvr>
  <p:hf sldNum="0" hdr="0" ftr="0" dt="0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C68B11-C5A8-448C-8CE9-B1A273C79CFC}" type="datetimeFigureOut">
              <a:rPr lang="en-US" smtClean="0"/>
              <a:t>3/19/2026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FAB73BC-B049-4115-A692-8D63A059BFB8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55251339"/>
      </p:ext>
    </p:extLst>
  </p:cSld>
  <p:clrMapOvr>
    <a:masterClrMapping/>
  </p:clrMapOvr>
  <p:hf sldNum="0" hdr="0" ftr="0" dt="0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67E5644-1E61-4311-A31E-84CB9C7AA8A9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16CA0-919D-4A49-9C8A-62FDFB3A5183}" type="datetimeFigureOut">
              <a:rPr lang="en-US" smtClean="0"/>
              <a:t>3/19/2026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4168657"/>
      </p:ext>
    </p:extLst>
  </p:cSld>
  <p:clrMapOvr>
    <a:masterClrMapping/>
  </p:clrMapOvr>
  <p:hf sldNum="0" hdr="0" ftr="0" dt="0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accent1">
                  <a:alpha val="70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lumMod val="75000"/>
                <a:alpha val="5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2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lumMod val="75000"/>
                <a:alpha val="66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  <p:sp>
          <p:nvSpPr>
            <p:cNvPr id="19" name="Isosceles Triangle 1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/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0298CD5-6C1E-4009-B41F-6DF62E31D3BE}" type="datetimeFigureOut">
              <a:rPr lang="en-US" smtClean="0"/>
              <a:pPr/>
              <a:t>3/19/2026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4FAB73BC-B049-4115-A692-8D63A059BFB8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586355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  <p:sldLayoutId id="2147483720" r:id="rId12"/>
    <p:sldLayoutId id="2147483721" r:id="rId13"/>
    <p:sldLayoutId id="2147483722" r:id="rId14"/>
    <p:sldLayoutId id="2147483723" r:id="rId15"/>
    <p:sldLayoutId id="2147483724" r:id="rId16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12121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76135" y="5933768"/>
            <a:ext cx="390427" cy="47613"/>
          </a:xfrm>
          <a:prstGeom prst="rect">
            <a:avLst/>
          </a:prstGeom>
        </p:spPr>
      </p:pic>
      <p:sp>
        <p:nvSpPr>
          <p:cNvPr id="3" name="Object 2"/>
          <p:cNvSpPr/>
          <p:nvPr/>
        </p:nvSpPr>
        <p:spPr>
          <a:xfrm>
            <a:off x="476131" y="1142317"/>
            <a:ext cx="3750007" cy="257706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2030"/>
              </a:lnSpc>
              <a:buNone/>
            </a:pPr>
            <a:r>
              <a:rPr lang="en-US" sz="1763" b="1" dirty="0">
                <a:solidFill>
                  <a:srgbClr val="A2E2CA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Technical Quick Guide</a:t>
            </a:r>
            <a:endParaRPr lang="en-US" dirty="0"/>
          </a:p>
        </p:txBody>
      </p:sp>
      <p:sp>
        <p:nvSpPr>
          <p:cNvPr id="4" name="Object 3"/>
          <p:cNvSpPr/>
          <p:nvPr/>
        </p:nvSpPr>
        <p:spPr>
          <a:xfrm>
            <a:off x="476131" y="1546731"/>
            <a:ext cx="3453110" cy="4176263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3655"/>
              </a:lnSpc>
              <a:spcBef>
                <a:spcPts val="1133"/>
              </a:spcBef>
              <a:buNone/>
            </a:pPr>
            <a:r>
              <a:rPr lang="en-US" sz="3173" b="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Turning Technical Debt Into Well Architected, Available, and Secure IT Ecosystems in Corporate  and SAAS Compute Environments.</a:t>
            </a:r>
            <a:endParaRPr lang="en-US" dirty="0"/>
          </a:p>
        </p:txBody>
      </p:sp>
      <p:sp>
        <p:nvSpPr>
          <p:cNvPr id="5" name="Object 4"/>
          <p:cNvSpPr/>
          <p:nvPr/>
        </p:nvSpPr>
        <p:spPr>
          <a:xfrm>
            <a:off x="4837490" y="476131"/>
            <a:ext cx="2164809" cy="2856786"/>
          </a:xfrm>
          <a:prstGeom prst="rect">
            <a:avLst/>
          </a:prstGeom>
          <a:noFill/>
          <a:ln w="25400">
            <a:solidFill>
              <a:srgbClr val="A2E2CA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6" name="Object 5"/>
          <p:cNvSpPr/>
          <p:nvPr/>
        </p:nvSpPr>
        <p:spPr>
          <a:xfrm>
            <a:off x="5123169" y="736614"/>
            <a:ext cx="1857546" cy="15494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221"/>
              </a:lnSpc>
              <a:buNone/>
            </a:pPr>
            <a:r>
              <a:rPr lang="en-US" sz="121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Cyber Compliance</a:t>
            </a:r>
            <a:endParaRPr lang="en-US" dirty="0"/>
          </a:p>
        </p:txBody>
      </p:sp>
      <p:sp>
        <p:nvSpPr>
          <p:cNvPr id="7" name="Object 6"/>
          <p:cNvSpPr/>
          <p:nvPr/>
        </p:nvSpPr>
        <p:spPr>
          <a:xfrm>
            <a:off x="5123169" y="980830"/>
            <a:ext cx="1857546" cy="19016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242900" indent="-242900" algn="l">
              <a:lnSpc>
                <a:spcPts val="1142"/>
              </a:lnSpc>
              <a:spcBef>
                <a:spcPts val="689"/>
              </a:spcBef>
              <a:buSzPct val="100000"/>
              <a:buChar char="•"/>
            </a:pPr>
            <a:r>
              <a:rPr lang="en-US" sz="881" b="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SOX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ISO 27001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CMMC 2.0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FedRamp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SOC2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PCI/DSS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NIST/FIPS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FIPS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Tenable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Qualys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Risk and Compliance</a:t>
            </a:r>
            <a:endParaRPr lang="en-US" dirty="0"/>
          </a:p>
        </p:txBody>
      </p:sp>
      <p:sp>
        <p:nvSpPr>
          <p:cNvPr id="8" name="Object 7"/>
          <p:cNvSpPr/>
          <p:nvPr/>
        </p:nvSpPr>
        <p:spPr>
          <a:xfrm>
            <a:off x="7192751" y="476131"/>
            <a:ext cx="2164809" cy="2856786"/>
          </a:xfrm>
          <a:prstGeom prst="rect">
            <a:avLst/>
          </a:prstGeom>
          <a:noFill/>
          <a:ln w="25400">
            <a:solidFill>
              <a:srgbClr val="A2E2CA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9" name="Object 8"/>
          <p:cNvSpPr/>
          <p:nvPr/>
        </p:nvSpPr>
        <p:spPr>
          <a:xfrm>
            <a:off x="7478430" y="736614"/>
            <a:ext cx="1857546" cy="15494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221"/>
              </a:lnSpc>
              <a:buNone/>
            </a:pPr>
            <a:r>
              <a:rPr lang="en-US" sz="121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Backoffice</a:t>
            </a:r>
            <a:endParaRPr lang="en-US" dirty="0"/>
          </a:p>
        </p:txBody>
      </p:sp>
      <p:sp>
        <p:nvSpPr>
          <p:cNvPr id="10" name="Object 9"/>
          <p:cNvSpPr/>
          <p:nvPr/>
        </p:nvSpPr>
        <p:spPr>
          <a:xfrm>
            <a:off x="7478430" y="980830"/>
            <a:ext cx="1857546" cy="1725975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242900" indent="-242900" algn="l">
              <a:lnSpc>
                <a:spcPts val="1142"/>
              </a:lnSpc>
              <a:spcBef>
                <a:spcPts val="689"/>
              </a:spcBef>
              <a:buSzPct val="100000"/>
              <a:buChar char="•"/>
            </a:pPr>
            <a:r>
              <a:rPr lang="en-US" sz="881" b="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Windows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Office 365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MacOS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Teams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MSSQL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Sharepoint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InTune  and Jamf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Beyond Trtust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Dell, Apple, Lenovo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MS Project</a:t>
            </a:r>
            <a:endParaRPr lang="en-US" dirty="0"/>
          </a:p>
        </p:txBody>
      </p:sp>
      <p:sp>
        <p:nvSpPr>
          <p:cNvPr id="11" name="Object 10"/>
          <p:cNvSpPr/>
          <p:nvPr/>
        </p:nvSpPr>
        <p:spPr>
          <a:xfrm>
            <a:off x="9548012" y="476131"/>
            <a:ext cx="2164809" cy="2856786"/>
          </a:xfrm>
          <a:prstGeom prst="rect">
            <a:avLst/>
          </a:prstGeom>
          <a:noFill/>
          <a:ln w="25400">
            <a:solidFill>
              <a:srgbClr val="A2E2CA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12" name="Object 11"/>
          <p:cNvSpPr/>
          <p:nvPr/>
        </p:nvSpPr>
        <p:spPr>
          <a:xfrm>
            <a:off x="9833691" y="736614"/>
            <a:ext cx="1857546" cy="15494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221"/>
              </a:lnSpc>
              <a:buNone/>
            </a:pPr>
            <a:r>
              <a:rPr lang="en-US" sz="121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Applications</a:t>
            </a:r>
            <a:endParaRPr lang="en-US" dirty="0"/>
          </a:p>
        </p:txBody>
      </p:sp>
      <p:sp>
        <p:nvSpPr>
          <p:cNvPr id="13" name="Object 12"/>
          <p:cNvSpPr/>
          <p:nvPr/>
        </p:nvSpPr>
        <p:spPr>
          <a:xfrm>
            <a:off x="9833691" y="980830"/>
            <a:ext cx="1857546" cy="19016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242900" indent="-242900" algn="l">
              <a:lnSpc>
                <a:spcPts val="1142"/>
              </a:lnSpc>
              <a:spcBef>
                <a:spcPts val="689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Service Now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SAP ERP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Concur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Netsuite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Workday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Oracle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Jira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Manage Engines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SolarWinds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New Relic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Axonius</a:t>
            </a:r>
            <a:endParaRPr lang="en-US" dirty="0"/>
          </a:p>
        </p:txBody>
      </p:sp>
      <p:sp>
        <p:nvSpPr>
          <p:cNvPr id="14" name="Object 13"/>
          <p:cNvSpPr/>
          <p:nvPr/>
        </p:nvSpPr>
        <p:spPr>
          <a:xfrm>
            <a:off x="4837490" y="3523369"/>
            <a:ext cx="2164809" cy="2856786"/>
          </a:xfrm>
          <a:prstGeom prst="rect">
            <a:avLst/>
          </a:prstGeom>
          <a:noFill/>
          <a:ln w="25400">
            <a:solidFill>
              <a:srgbClr val="A2E2CA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15" name="Object 14"/>
          <p:cNvSpPr/>
          <p:nvPr/>
        </p:nvSpPr>
        <p:spPr>
          <a:xfrm>
            <a:off x="5123169" y="3783852"/>
            <a:ext cx="1857546" cy="15494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221"/>
              </a:lnSpc>
              <a:buNone/>
            </a:pPr>
            <a:r>
              <a:rPr lang="en-US" sz="121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Infrastructure/Cloud</a:t>
            </a:r>
            <a:endParaRPr lang="en-US" dirty="0"/>
          </a:p>
        </p:txBody>
      </p:sp>
      <p:sp>
        <p:nvSpPr>
          <p:cNvPr id="16" name="Object 15"/>
          <p:cNvSpPr/>
          <p:nvPr/>
        </p:nvSpPr>
        <p:spPr>
          <a:xfrm>
            <a:off x="5123169" y="4028068"/>
            <a:ext cx="1857546" cy="204657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242900" indent="-242900" algn="l">
              <a:lnSpc>
                <a:spcPts val="1142"/>
              </a:lnSpc>
              <a:spcBef>
                <a:spcPts val="689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AWS, Azure, GCP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Dell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VMware(Broadcom)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Docker/Terraform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Jenkins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Veeam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NetApp/EMC Storage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Pure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Commvault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Public and Private DC Management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Premise to Cloud Transitions</a:t>
            </a:r>
            <a:endParaRPr lang="en-US" dirty="0"/>
          </a:p>
        </p:txBody>
      </p:sp>
      <p:sp>
        <p:nvSpPr>
          <p:cNvPr id="17" name="Object 16"/>
          <p:cNvSpPr/>
          <p:nvPr/>
        </p:nvSpPr>
        <p:spPr>
          <a:xfrm>
            <a:off x="7192751" y="3523369"/>
            <a:ext cx="2164809" cy="2856786"/>
          </a:xfrm>
          <a:prstGeom prst="rect">
            <a:avLst/>
          </a:prstGeom>
          <a:noFill/>
          <a:ln w="25400">
            <a:solidFill>
              <a:srgbClr val="A2E2CA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18" name="Object 17"/>
          <p:cNvSpPr/>
          <p:nvPr/>
        </p:nvSpPr>
        <p:spPr>
          <a:xfrm>
            <a:off x="7478430" y="3783852"/>
            <a:ext cx="1857546" cy="15494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221"/>
              </a:lnSpc>
              <a:buNone/>
            </a:pPr>
            <a:r>
              <a:rPr lang="en-US" sz="121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Network/Teleco</a:t>
            </a:r>
            <a:endParaRPr lang="en-US" dirty="0"/>
          </a:p>
        </p:txBody>
      </p:sp>
      <p:sp>
        <p:nvSpPr>
          <p:cNvPr id="19" name="Object 18"/>
          <p:cNvSpPr/>
          <p:nvPr/>
        </p:nvSpPr>
        <p:spPr>
          <a:xfrm>
            <a:off x="7478430" y="4028068"/>
            <a:ext cx="1857546" cy="1901647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242900" indent="-242900" algn="l">
              <a:lnSpc>
                <a:spcPts val="1142"/>
              </a:lnSpc>
              <a:spcBef>
                <a:spcPts val="689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Cisco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Genesys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Dialpad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Nortel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8x8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Mitel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Palo Alto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Juniper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Zoom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 A/V and  Recording Solutions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Aruba WAP</a:t>
            </a:r>
            <a:endParaRPr lang="en-US" dirty="0"/>
          </a:p>
        </p:txBody>
      </p:sp>
      <p:sp>
        <p:nvSpPr>
          <p:cNvPr id="20" name="Object 19"/>
          <p:cNvSpPr/>
          <p:nvPr/>
        </p:nvSpPr>
        <p:spPr>
          <a:xfrm>
            <a:off x="9548012" y="3523369"/>
            <a:ext cx="2164809" cy="2856786"/>
          </a:xfrm>
          <a:prstGeom prst="rect">
            <a:avLst/>
          </a:prstGeom>
          <a:noFill/>
          <a:ln w="25400">
            <a:solidFill>
              <a:srgbClr val="A2E2CA"/>
            </a:solidFill>
            <a:prstDash val="solid"/>
            <a:miter lim="800000"/>
          </a:ln>
        </p:spPr>
        <p:txBody>
          <a:bodyPr/>
          <a:lstStyle/>
          <a:p>
            <a:endParaRPr lang="en-US"/>
          </a:p>
        </p:txBody>
      </p:sp>
      <p:sp>
        <p:nvSpPr>
          <p:cNvPr id="21" name="Object 20"/>
          <p:cNvSpPr/>
          <p:nvPr/>
        </p:nvSpPr>
        <p:spPr>
          <a:xfrm>
            <a:off x="9833691" y="3783852"/>
            <a:ext cx="1857546" cy="154941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algn="l">
              <a:lnSpc>
                <a:spcPts val="1221"/>
              </a:lnSpc>
              <a:buNone/>
            </a:pPr>
            <a:r>
              <a:rPr lang="en-US" sz="1211" dirty="0">
                <a:solidFill>
                  <a:srgbClr val="FFFFFF"/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Security</a:t>
            </a:r>
            <a:endParaRPr lang="en-US" dirty="0"/>
          </a:p>
        </p:txBody>
      </p:sp>
      <p:sp>
        <p:nvSpPr>
          <p:cNvPr id="22" name="Object 21"/>
          <p:cNvSpPr/>
          <p:nvPr/>
        </p:nvSpPr>
        <p:spPr>
          <a:xfrm>
            <a:off x="9833691" y="4028068"/>
            <a:ext cx="1857546" cy="2077320"/>
          </a:xfrm>
          <a:prstGeom prst="rect">
            <a:avLst/>
          </a:prstGeom>
          <a:noFill/>
        </p:spPr>
        <p:txBody>
          <a:bodyPr wrap="square" lIns="0" tIns="0" rIns="0" bIns="0" rtlCol="0" anchor="t"/>
          <a:lstStyle/>
          <a:p>
            <a:pPr marL="242900" indent="-242900" algn="l">
              <a:lnSpc>
                <a:spcPts val="1142"/>
              </a:lnSpc>
              <a:spcBef>
                <a:spcPts val="689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Netscope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CyberArch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Tanium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Zscaler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Venifi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Invanti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Kiteworks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Palo Alto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Fortinet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Proofpoint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Sentinel</a:t>
            </a:r>
          </a:p>
          <a:p>
            <a:pPr marL="242900" indent="-242900" algn="l">
              <a:lnSpc>
                <a:spcPts val="1142"/>
              </a:lnSpc>
              <a:spcBef>
                <a:spcPts val="238"/>
              </a:spcBef>
              <a:buSzPct val="100000"/>
              <a:buChar char="•"/>
            </a:pPr>
            <a:r>
              <a:rPr lang="en-US" sz="881" dirty="0">
                <a:solidFill>
                  <a:srgbClr val="FFFFFF">
                    <a:alpha val="90000"/>
                  </a:srgbClr>
                </a:solidFill>
                <a:latin typeface="Lato" pitchFamily="34" charset="0"/>
                <a:ea typeface="Lato" pitchFamily="34" charset="-122"/>
                <a:cs typeface="Lato" pitchFamily="34" charset="-120"/>
              </a:rPr>
              <a:t>Defender</a:t>
            </a:r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5FCBEF"/>
      </a:accent1>
      <a:accent2>
        <a:srgbClr val="2E83C3"/>
      </a:accent2>
      <a:accent3>
        <a:srgbClr val="42D0A2"/>
      </a:accent3>
      <a:accent4>
        <a:srgbClr val="2E946B"/>
      </a:accent4>
      <a:accent5>
        <a:srgbClr val="42B051"/>
      </a:accent5>
      <a:accent6>
        <a:srgbClr val="96D141"/>
      </a:accent6>
      <a:hlink>
        <a:srgbClr val="3FCDE7"/>
      </a:hlink>
      <a:folHlink>
        <a:srgbClr val="A9D3E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0B5AB586-D108-4FC1-8368-649FE654B894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947</TotalTime>
  <Words>150</Words>
  <Application>Microsoft Office PowerPoint</Application>
  <PresentationFormat>Widescreen</PresentationFormat>
  <Paragraphs>75</Paragraphs>
  <Slides>1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6" baseType="lpstr">
      <vt:lpstr>Lato</vt:lpstr>
      <vt:lpstr>Trebuchet MS</vt:lpstr>
      <vt:lpstr>Wingdings 3</vt:lpstr>
      <vt:lpstr>Arial</vt:lpstr>
      <vt:lpstr>Facet</vt:lpstr>
      <vt:lpstr>PowerPoint Presentation</vt:lpstr>
    </vt:vector>
  </TitlesOfParts>
  <Company>Beautiful.ai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Larry Bump Overview</dc:title>
  <dc:subject>Larry Bump Overview</dc:subject>
  <dc:creator>Laurence Bump</dc:creator>
  <cp:lastModifiedBy>Laurence Bump</cp:lastModifiedBy>
  <cp:revision>11</cp:revision>
  <dcterms:created xsi:type="dcterms:W3CDTF">2025-06-05T13:18:39Z</dcterms:created>
  <dcterms:modified xsi:type="dcterms:W3CDTF">2026-03-19T16:21:48Z</dcterms:modified>
</cp:coreProperties>
</file>